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4" r:id="rId2"/>
    <p:sldId id="257" r:id="rId3"/>
    <p:sldId id="284" r:id="rId4"/>
    <p:sldId id="293" r:id="rId5"/>
    <p:sldId id="266" r:id="rId6"/>
    <p:sldId id="263" r:id="rId7"/>
    <p:sldId id="260" r:id="rId8"/>
    <p:sldId id="259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17F7A-72DE-4A67-A92F-6D569E66A3B5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F667C-4EB9-4B5A-9A3B-93EFB87965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30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17F7A-72DE-4A67-A92F-6D569E66A3B5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F667C-4EB9-4B5A-9A3B-93EFB87965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939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17F7A-72DE-4A67-A92F-6D569E66A3B5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F667C-4EB9-4B5A-9A3B-93EFB87965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3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17F7A-72DE-4A67-A92F-6D569E66A3B5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F667C-4EB9-4B5A-9A3B-93EFB87965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8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17F7A-72DE-4A67-A92F-6D569E66A3B5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F667C-4EB9-4B5A-9A3B-93EFB87965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11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17F7A-72DE-4A67-A92F-6D569E66A3B5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F667C-4EB9-4B5A-9A3B-93EFB87965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18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17F7A-72DE-4A67-A92F-6D569E66A3B5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F667C-4EB9-4B5A-9A3B-93EFB879652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0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17F7A-72DE-4A67-A92F-6D569E66A3B5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F667C-4EB9-4B5A-9A3B-93EFB87965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8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17F7A-72DE-4A67-A92F-6D569E66A3B5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F667C-4EB9-4B5A-9A3B-93EFB87965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6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17F7A-72DE-4A67-A92F-6D569E66A3B5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F667C-4EB9-4B5A-9A3B-93EFB87965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28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0217F7A-72DE-4A67-A92F-6D569E66A3B5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F667C-4EB9-4B5A-9A3B-93EFB87965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0217F7A-72DE-4A67-A92F-6D569E66A3B5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06F667C-4EB9-4B5A-9A3B-93EFB87965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8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julian.hernandez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julianofhernandez@csus.edu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ityofsacramento.org/public-works/rsw/waste-wizar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0C1CBF7-A8B9-4CDB-A5DC-5AB0F21D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0" b="6350"/>
          <a:stretch/>
        </p:blipFill>
        <p:spPr>
          <a:xfrm>
            <a:off x="5016826" y="0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blipFill>
            <a:blip r:embed="rId3"/>
            <a:tile tx="0" ty="0" sx="100000" sy="100000" flip="none" algn="tl"/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5DF002-92AE-4976-ADDB-497583D55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656" y="1468314"/>
            <a:ext cx="5077382" cy="2400301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/>
              <a:t>Trash Detection </a:t>
            </a:r>
            <a:br>
              <a:rPr lang="en-US" sz="3600" dirty="0"/>
            </a:br>
            <a:r>
              <a:rPr lang="en-US" sz="3600" dirty="0"/>
              <a:t>with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CC0BB-1966-46BA-9602-115DCFAFF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655" y="4151497"/>
            <a:ext cx="4423171" cy="1905354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Julian Hernandez</a:t>
            </a:r>
          </a:p>
          <a:p>
            <a:pPr algn="ctr">
              <a:lnSpc>
                <a:spcPct val="90000"/>
              </a:lnSpc>
            </a:pPr>
            <a:r>
              <a:rPr lang="en-US" sz="1600" dirty="0"/>
              <a:t>California State University, Sacramento</a:t>
            </a:r>
          </a:p>
          <a:p>
            <a:pPr algn="ctr">
              <a:lnSpc>
                <a:spcPct val="90000"/>
              </a:lnSpc>
            </a:pPr>
            <a:r>
              <a:rPr lang="en-US" sz="1600" dirty="0"/>
              <a:t>ECS Pitch</a:t>
            </a:r>
          </a:p>
        </p:txBody>
      </p:sp>
    </p:spTree>
    <p:extLst>
      <p:ext uri="{BB962C8B-B14F-4D97-AF65-F5344CB8AC3E}">
        <p14:creationId xmlns:p14="http://schemas.microsoft.com/office/powerpoint/2010/main" val="1362595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6A232B-84C5-6AE6-8D07-1252E64C0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6" r="8626"/>
          <a:stretch/>
        </p:blipFill>
        <p:spPr>
          <a:xfrm>
            <a:off x="4625454" y="-1"/>
            <a:ext cx="75665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A7E745-C7F2-4962-9649-61BEA07E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117" y="609426"/>
            <a:ext cx="3757899" cy="12109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626A0-69C0-44ED-8A64-2FA368CB5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117" y="5557953"/>
            <a:ext cx="3214392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https://linktr.ee/julian.hernandez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endParaRPr lang="en-US" sz="16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F08C4-32A8-46A2-89EC-1164B555C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026" y="3567005"/>
            <a:ext cx="1934574" cy="188851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0567D8-C32F-429D-BEAD-12682DFCAC29}"/>
              </a:ext>
            </a:extLst>
          </p:cNvPr>
          <p:cNvSpPr txBox="1">
            <a:spLocks/>
          </p:cNvSpPr>
          <p:nvPr/>
        </p:nvSpPr>
        <p:spPr>
          <a:xfrm>
            <a:off x="545733" y="2744188"/>
            <a:ext cx="4079721" cy="1096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References available by email </a:t>
            </a:r>
            <a:r>
              <a:rPr lang="en-US" sz="1600" u="sng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julianofhernandez@csus.edu</a:t>
            </a:r>
            <a:endParaRPr lang="en-US" sz="16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987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ound, outdoor, beach, sky&#10;&#10;Description automatically generated">
            <a:extLst>
              <a:ext uri="{FF2B5EF4-FFF2-40B4-BE49-F238E27FC236}">
                <a16:creationId xmlns:a16="http://schemas.microsoft.com/office/drawing/2014/main" id="{352E8DDB-7CD0-4CCB-B15A-B1FD587239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7" r="17144" b="-2"/>
          <a:stretch/>
        </p:blipFill>
        <p:spPr>
          <a:xfrm>
            <a:off x="6785361" y="-1"/>
            <a:ext cx="6315342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E32118-B111-4E4F-A8A3-5E70FB25C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20" y="624828"/>
            <a:ext cx="4400694" cy="1062500"/>
          </a:xfrm>
        </p:spPr>
        <p:txBody>
          <a:bodyPr>
            <a:normAutofit/>
          </a:bodyPr>
          <a:lstStyle/>
          <a:p>
            <a:r>
              <a:rPr lang="en-US" dirty="0"/>
              <a:t>The Trash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4C791-7B85-48F2-9308-85BA3CFB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957" y="2794430"/>
            <a:ext cx="5445043" cy="2376242"/>
          </a:xfrm>
        </p:spPr>
        <p:txBody>
          <a:bodyPr>
            <a:normAutofit/>
          </a:bodyPr>
          <a:lstStyle/>
          <a:p>
            <a:r>
              <a:rPr lang="en-US" dirty="0"/>
              <a:t>Plastic causes harm to wildlife</a:t>
            </a:r>
          </a:p>
          <a:p>
            <a:r>
              <a:rPr lang="en-US" dirty="0"/>
              <a:t>E-Waste contaminates ground and water systems</a:t>
            </a:r>
          </a:p>
          <a:p>
            <a:r>
              <a:rPr lang="en-US" dirty="0"/>
              <a:t>Municipal waste management costs billions each year </a:t>
            </a:r>
          </a:p>
          <a:p>
            <a:r>
              <a:rPr lang="en-US" dirty="0"/>
              <a:t>Responsible for 5% for green-house gas emissions</a:t>
            </a:r>
          </a:p>
        </p:txBody>
      </p:sp>
    </p:spTree>
    <p:extLst>
      <p:ext uri="{BB962C8B-B14F-4D97-AF65-F5344CB8AC3E}">
        <p14:creationId xmlns:p14="http://schemas.microsoft.com/office/powerpoint/2010/main" val="42744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2118-B111-4E4F-A8A3-5E70FB25C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945" y="354933"/>
            <a:ext cx="5618109" cy="964950"/>
          </a:xfrm>
        </p:spPr>
        <p:txBody>
          <a:bodyPr/>
          <a:lstStyle/>
          <a:p>
            <a:r>
              <a:rPr lang="en-US" dirty="0"/>
              <a:t>Regulatory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4C791-7B85-48F2-9308-85BA3CFB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395256"/>
            <a:ext cx="4075641" cy="13208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EC5E9D-189C-4E7D-B44E-050C0DEBBD1B}"/>
              </a:ext>
            </a:extLst>
          </p:cNvPr>
          <p:cNvSpPr txBox="1">
            <a:spLocks/>
          </p:cNvSpPr>
          <p:nvPr/>
        </p:nvSpPr>
        <p:spPr>
          <a:xfrm>
            <a:off x="1014702" y="4644765"/>
            <a:ext cx="4075641" cy="1584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Statewide Trash Amendments set limits for trash for California inland surface waters, enclosed bays, estuaries and some CalTrans roadways [SFEI]</a:t>
            </a:r>
          </a:p>
        </p:txBody>
      </p:sp>
      <p:pic>
        <p:nvPicPr>
          <p:cNvPr id="5" name="Picture 4" descr="A picture containing outdoor, person&#10;&#10;Description automatically generated">
            <a:extLst>
              <a:ext uri="{FF2B5EF4-FFF2-40B4-BE49-F238E27FC236}">
                <a16:creationId xmlns:a16="http://schemas.microsoft.com/office/drawing/2014/main" id="{7CA7F33E-A2E8-474B-9384-028EEA4C5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310" y="1797982"/>
            <a:ext cx="2135087" cy="2846783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D137DE-304D-418E-AE52-E13AD19A8E7D}"/>
              </a:ext>
            </a:extLst>
          </p:cNvPr>
          <p:cNvSpPr txBox="1">
            <a:spLocks/>
          </p:cNvSpPr>
          <p:nvPr/>
        </p:nvSpPr>
        <p:spPr>
          <a:xfrm>
            <a:off x="5603845" y="4536098"/>
            <a:ext cx="6274965" cy="1707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Track 1: Install full trash capture systems</a:t>
            </a:r>
          </a:p>
          <a:p>
            <a:pPr marL="0" indent="0">
              <a:buNone/>
            </a:pPr>
            <a:r>
              <a:rPr lang="en-US" dirty="0"/>
              <a:t>Track 2: Use multiple systems for 100% equivalent trash removal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1EE4E0-1FF3-429F-8B73-3B96767C54B2}"/>
              </a:ext>
            </a:extLst>
          </p:cNvPr>
          <p:cNvSpPr/>
          <p:nvPr/>
        </p:nvSpPr>
        <p:spPr>
          <a:xfrm>
            <a:off x="5536734" y="5308740"/>
            <a:ext cx="6342076" cy="402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4D0FE-0622-43EA-91D3-C0D71D200EA5}"/>
              </a:ext>
            </a:extLst>
          </p:cNvPr>
          <p:cNvSpPr txBox="1"/>
          <p:nvPr/>
        </p:nvSpPr>
        <p:spPr>
          <a:xfrm>
            <a:off x="5536734" y="5746844"/>
            <a:ext cx="546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 monitoring systems must be developed</a:t>
            </a:r>
          </a:p>
        </p:txBody>
      </p:sp>
      <p:pic>
        <p:nvPicPr>
          <p:cNvPr id="6" name="Picture 5" descr="A picture containing nature, shore&#10;&#10;Description automatically generated">
            <a:extLst>
              <a:ext uri="{FF2B5EF4-FFF2-40B4-BE49-F238E27FC236}">
                <a16:creationId xmlns:a16="http://schemas.microsoft.com/office/drawing/2014/main" id="{50BDB3D1-AB4D-4395-820F-2503080DB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32" y="2070374"/>
            <a:ext cx="3575050" cy="238187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329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8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DA22-D379-4C53-8827-0A802AE1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105" y="622050"/>
            <a:ext cx="5293789" cy="850218"/>
          </a:xfrm>
        </p:spPr>
        <p:txBody>
          <a:bodyPr/>
          <a:lstStyle/>
          <a:p>
            <a:r>
              <a:rPr lang="en-US" dirty="0"/>
              <a:t>Current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52DB-B570-4AA4-9EEE-38BC78D24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9803"/>
            <a:ext cx="5418666" cy="34059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How do we measure trash now?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Qualitative: Multiple surveyors give the site a subjective score, averaging their results.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but only gives a score from 1 to 12</a:t>
            </a:r>
          </a:p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Quantitative: Volume based approach is more precise but requires a lot of time and resources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Too slow: up to 1 hour for 100 feet of highway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Roadside trash a growing problem – Monterey Herald">
            <a:extLst>
              <a:ext uri="{FF2B5EF4-FFF2-40B4-BE49-F238E27FC236}">
                <a16:creationId xmlns:a16="http://schemas.microsoft.com/office/drawing/2014/main" id="{22670271-F381-4934-9B37-444DB6B60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42" y="2322220"/>
            <a:ext cx="4157968" cy="2776450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35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36F30-8F35-4C7F-A180-8B5FC83FF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678" y="403063"/>
            <a:ext cx="9608890" cy="1191190"/>
          </a:xfrm>
        </p:spPr>
        <p:txBody>
          <a:bodyPr>
            <a:normAutofit/>
          </a:bodyPr>
          <a:lstStyle/>
          <a:p>
            <a:r>
              <a:rPr lang="en-US" sz="3200" dirty="0"/>
              <a:t>Trash Detection with Computer Vision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9E0C19-6E67-4608-9D53-2FF3AE247B5D}"/>
              </a:ext>
            </a:extLst>
          </p:cNvPr>
          <p:cNvGrpSpPr/>
          <p:nvPr/>
        </p:nvGrpSpPr>
        <p:grpSpPr>
          <a:xfrm>
            <a:off x="570450" y="2079499"/>
            <a:ext cx="2971290" cy="3345415"/>
            <a:chOff x="570450" y="2079499"/>
            <a:chExt cx="2971290" cy="33454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26EB81-5883-4CD7-8467-C0D50CCE5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450" y="3399035"/>
              <a:ext cx="2971290" cy="2025879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B8171E-E4FF-4324-8E9A-FCB47EB367B1}"/>
                </a:ext>
              </a:extLst>
            </p:cNvPr>
            <p:cNvSpPr txBox="1"/>
            <p:nvPr/>
          </p:nvSpPr>
          <p:spPr>
            <a:xfrm>
              <a:off x="570450" y="2079499"/>
              <a:ext cx="275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Sponsor volunteer clean ups to collect training data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F0B5968-B4BF-4637-972C-B6CFA2D27F2D}"/>
              </a:ext>
            </a:extLst>
          </p:cNvPr>
          <p:cNvGrpSpPr/>
          <p:nvPr/>
        </p:nvGrpSpPr>
        <p:grpSpPr>
          <a:xfrm>
            <a:off x="3541740" y="2098952"/>
            <a:ext cx="4018658" cy="3589192"/>
            <a:chOff x="3234909" y="1926263"/>
            <a:chExt cx="4018658" cy="358919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073E6A7-34D3-43AF-8A16-1808B2A9EEA5}"/>
                </a:ext>
              </a:extLst>
            </p:cNvPr>
            <p:cNvCxnSpPr>
              <a:cxnSpLocks/>
              <a:stCxn id="4" idx="3"/>
              <a:endCxn id="38" idx="1"/>
            </p:cNvCxnSpPr>
            <p:nvPr/>
          </p:nvCxnSpPr>
          <p:spPr>
            <a:xfrm flipV="1">
              <a:off x="3234909" y="4239285"/>
              <a:ext cx="1351713" cy="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0BE4A3C-3D23-4163-AA43-44E18EA41EC2}"/>
                </a:ext>
              </a:extLst>
            </p:cNvPr>
            <p:cNvSpPr txBox="1"/>
            <p:nvPr/>
          </p:nvSpPr>
          <p:spPr>
            <a:xfrm>
              <a:off x="4493587" y="1926263"/>
              <a:ext cx="275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Train a robust computer vision algorithm</a:t>
              </a:r>
            </a:p>
          </p:txBody>
        </p:sp>
        <p:pic>
          <p:nvPicPr>
            <p:cNvPr id="38" name="Picture 37" descr="A picture containing colorful, several&#10;&#10;Description automatically generated">
              <a:extLst>
                <a:ext uri="{FF2B5EF4-FFF2-40B4-BE49-F238E27FC236}">
                  <a16:creationId xmlns:a16="http://schemas.microsoft.com/office/drawing/2014/main" id="{6F884B8E-EB70-41D5-A553-ED301CF86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6622" y="2963114"/>
              <a:ext cx="2573910" cy="2552341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AB76F0-0443-418D-B1E5-35B1E8B4D220}"/>
              </a:ext>
            </a:extLst>
          </p:cNvPr>
          <p:cNvGrpSpPr/>
          <p:nvPr/>
        </p:nvGrpSpPr>
        <p:grpSpPr>
          <a:xfrm>
            <a:off x="7467363" y="2005182"/>
            <a:ext cx="3903274" cy="3682962"/>
            <a:chOff x="7374328" y="2062881"/>
            <a:chExt cx="3903274" cy="368296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D12AF3C-6161-49AE-A9AE-550E0A230B99}"/>
                </a:ext>
              </a:extLst>
            </p:cNvPr>
            <p:cNvCxnSpPr>
              <a:cxnSpLocks/>
              <a:stCxn id="38" idx="3"/>
              <a:endCxn id="15" idx="1"/>
            </p:cNvCxnSpPr>
            <p:nvPr/>
          </p:nvCxnSpPr>
          <p:spPr>
            <a:xfrm flipV="1">
              <a:off x="7374328" y="4450440"/>
              <a:ext cx="1620939" cy="1923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2DE765-3DB1-4C7A-B8E1-00F46D898A23}"/>
                </a:ext>
              </a:extLst>
            </p:cNvPr>
            <p:cNvSpPr txBox="1"/>
            <p:nvPr/>
          </p:nvSpPr>
          <p:spPr>
            <a:xfrm>
              <a:off x="8517622" y="2062881"/>
              <a:ext cx="27599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Provide fast and accurate monitoring for CalTrans and others</a:t>
              </a:r>
            </a:p>
          </p:txBody>
        </p:sp>
        <p:pic>
          <p:nvPicPr>
            <p:cNvPr id="15" name="Picture 14" descr="A picture containing outdoor, person&#10;&#10;Description automatically generated">
              <a:extLst>
                <a:ext uri="{FF2B5EF4-FFF2-40B4-BE49-F238E27FC236}">
                  <a16:creationId xmlns:a16="http://schemas.microsoft.com/office/drawing/2014/main" id="{9650A758-7F9B-4CCF-A7CE-1E5101F7A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267" y="3155037"/>
              <a:ext cx="1943104" cy="259080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5722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316AA-D054-4755-ACCA-B9379849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077" y="487714"/>
            <a:ext cx="5603846" cy="877790"/>
          </a:xfrm>
        </p:spPr>
        <p:txBody>
          <a:bodyPr/>
          <a:lstStyle/>
          <a:p>
            <a:r>
              <a:rPr lang="en-US" dirty="0"/>
              <a:t>Completed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50296-1712-438F-9A9C-04173A49E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48075B-46FE-418F-B8DA-D7238D3F0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5631" y="2880702"/>
            <a:ext cx="3014365" cy="301436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8C426-24FD-4CE6-9A8C-AE89E89AE941}"/>
              </a:ext>
            </a:extLst>
          </p:cNvPr>
          <p:cNvSpPr txBox="1"/>
          <p:nvPr/>
        </p:nvSpPr>
        <p:spPr>
          <a:xfrm>
            <a:off x="903294" y="1841517"/>
            <a:ext cx="3777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McNair project: Pretrained algorithm was combined with geographic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98615-B124-4A0B-9F39-AED2FAE10096}"/>
              </a:ext>
            </a:extLst>
          </p:cNvPr>
          <p:cNvSpPr txBox="1"/>
          <p:nvPr/>
        </p:nvSpPr>
        <p:spPr>
          <a:xfrm>
            <a:off x="6215083" y="1841517"/>
            <a:ext cx="472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Senior Project: City specific disposal instructions from the Sacramento Waste Wizard</a:t>
            </a:r>
          </a:p>
        </p:txBody>
      </p:sp>
      <p:pic>
        <p:nvPicPr>
          <p:cNvPr id="10" name="Content Placeholder 5" descr="Text, email&#10;&#10;Description automatically generated">
            <a:extLst>
              <a:ext uri="{FF2B5EF4-FFF2-40B4-BE49-F238E27FC236}">
                <a16:creationId xmlns:a16="http://schemas.microsoft.com/office/drawing/2014/main" id="{F08EB6D9-8A7E-4909-89C8-3E9CB3D4E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396" y="2808914"/>
            <a:ext cx="3492178" cy="312247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4F5EC-2550-4855-91A4-9E0DF1D53AE8}"/>
              </a:ext>
            </a:extLst>
          </p:cNvPr>
          <p:cNvSpPr txBox="1"/>
          <p:nvPr/>
        </p:nvSpPr>
        <p:spPr>
          <a:xfrm>
            <a:off x="4962787" y="6308209"/>
            <a:ext cx="7229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http://www.cityofsacramento.org/public-works/rsw/waste-wizard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591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DDBD-AC2A-4105-AD26-A56793914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850" y="1048582"/>
            <a:ext cx="4060944" cy="822163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C8FE1-69D3-4B82-AD02-6F14BA25FC08}"/>
              </a:ext>
            </a:extLst>
          </p:cNvPr>
          <p:cNvSpPr txBox="1"/>
          <p:nvPr/>
        </p:nvSpPr>
        <p:spPr>
          <a:xfrm>
            <a:off x="804672" y="2638044"/>
            <a:ext cx="5925312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Scale up volunteer clean ups across the Sacramento Area</a:t>
            </a:r>
          </a:p>
          <a:p>
            <a:pPr marL="342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Continue training our algorithm to improve accuracy</a:t>
            </a:r>
          </a:p>
          <a:p>
            <a:pPr marL="342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an open database for this information to be hosted for data analysis</a:t>
            </a:r>
          </a:p>
          <a:p>
            <a:pPr marL="342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A picture containing outdoor, wood&#10;&#10;Description automatically generated">
            <a:extLst>
              <a:ext uri="{FF2B5EF4-FFF2-40B4-BE49-F238E27FC236}">
                <a16:creationId xmlns:a16="http://schemas.microsoft.com/office/drawing/2014/main" id="{873CA2A1-DFC5-4C96-ADA5-01B0E87CD8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" r="2558" b="-2"/>
          <a:stretch/>
        </p:blipFill>
        <p:spPr>
          <a:xfrm>
            <a:off x="7537979" y="-1"/>
            <a:ext cx="4654296" cy="3410712"/>
          </a:xfrm>
          <a:prstGeom prst="rect">
            <a:avLst/>
          </a:prstGeom>
        </p:spPr>
      </p:pic>
      <p:pic>
        <p:nvPicPr>
          <p:cNvPr id="14" name="Picture 13" descr="A group of people wearing safety vests and standing next to a pile of dirt&#10;&#10;Description automatically generated with low confidence">
            <a:extLst>
              <a:ext uri="{FF2B5EF4-FFF2-40B4-BE49-F238E27FC236}">
                <a16:creationId xmlns:a16="http://schemas.microsoft.com/office/drawing/2014/main" id="{640A9A7D-5D1E-4067-89E7-3499BE1347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04" r="8354" b="1"/>
          <a:stretch/>
        </p:blipFill>
        <p:spPr>
          <a:xfrm>
            <a:off x="7537980" y="3447288"/>
            <a:ext cx="4654020" cy="3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5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D7D7A-0ADA-4CA4-A51F-2E184067D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873" y="443245"/>
            <a:ext cx="8530649" cy="910770"/>
          </a:xfrm>
        </p:spPr>
        <p:txBody>
          <a:bodyPr/>
          <a:lstStyle/>
          <a:p>
            <a:r>
              <a:rPr lang="en-US" dirty="0"/>
              <a:t>What insights could this data provide?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168B5-3815-4BE3-A127-7F5CFBA20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031" y="2001472"/>
            <a:ext cx="5680046" cy="4351338"/>
          </a:xfrm>
        </p:spPr>
        <p:txBody>
          <a:bodyPr>
            <a:normAutofit/>
          </a:bodyPr>
          <a:lstStyle/>
          <a:p>
            <a:r>
              <a:rPr lang="en-US" sz="2200" dirty="0"/>
              <a:t>Volunteers can use their smartphone to precisely locate hazards for follow-up removal</a:t>
            </a:r>
            <a:endParaRPr lang="en-US" sz="2200" b="1" dirty="0"/>
          </a:p>
          <a:p>
            <a:pPr lvl="1"/>
            <a:endParaRPr lang="en-US" sz="2200" dirty="0"/>
          </a:p>
          <a:p>
            <a:r>
              <a:rPr lang="en-US" sz="2200" dirty="0"/>
              <a:t>Find what areas are most in need when cleaning events are planned</a:t>
            </a:r>
          </a:p>
          <a:p>
            <a:endParaRPr lang="en-US" sz="2200" dirty="0"/>
          </a:p>
          <a:p>
            <a:r>
              <a:rPr lang="en-US" sz="2200" dirty="0"/>
              <a:t>Identify hotspots for place new trashcans, and measure their effectiveness</a:t>
            </a:r>
          </a:p>
          <a:p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227A02-EFD0-4B7A-8F2D-8D298A5DE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" r="901"/>
          <a:stretch/>
        </p:blipFill>
        <p:spPr>
          <a:xfrm>
            <a:off x="7173114" y="2001472"/>
            <a:ext cx="4066566" cy="375376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4409BC-CAF3-4933-ADC4-E110D9402BA6}"/>
              </a:ext>
            </a:extLst>
          </p:cNvPr>
          <p:cNvSpPr txBox="1"/>
          <p:nvPr/>
        </p:nvSpPr>
        <p:spPr>
          <a:xfrm>
            <a:off x="7089907" y="5816249"/>
            <a:ext cx="4806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Trash data from around CSUS from multiple clean-ups</a:t>
            </a:r>
          </a:p>
        </p:txBody>
      </p:sp>
    </p:spTree>
    <p:extLst>
      <p:ext uri="{BB962C8B-B14F-4D97-AF65-F5344CB8AC3E}">
        <p14:creationId xmlns:p14="http://schemas.microsoft.com/office/powerpoint/2010/main" val="258669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80EE-A5FF-4DD8-9D19-CB5179540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475" y="516243"/>
            <a:ext cx="5752279" cy="899277"/>
          </a:xfrm>
        </p:spPr>
        <p:txBody>
          <a:bodyPr/>
          <a:lstStyle/>
          <a:p>
            <a:r>
              <a:rPr lang="en-US" dirty="0"/>
              <a:t>The Project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D6FB9-28B6-4E87-9ADD-1031658C2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5470" y="1759704"/>
            <a:ext cx="7729728" cy="310198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1800" dirty="0"/>
              <a:t>Dr. Clark Fitzgerald - Professor in the College of Natural Sciences and Math is providing guidance and computational resources</a:t>
            </a: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1800" dirty="0"/>
              <a:t>Julian Hernandez, Travis Hammond, Bryan Burch, Christopher Allen, </a:t>
            </a:r>
          </a:p>
          <a:p>
            <a:pPr marL="0" indent="0" algn="ctr">
              <a:buNone/>
            </a:pPr>
            <a:r>
              <a:rPr lang="en-US" sz="1800" dirty="0"/>
              <a:t>Santiago Bermudez, Jeffrey de Jesus, Daniel Smagly, Kenta Miyahara </a:t>
            </a: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1800" b="1" dirty="0"/>
              <a:t>Experience</a:t>
            </a:r>
            <a:r>
              <a:rPr lang="en-US" sz="1800" dirty="0"/>
              <a:t>: Intel, California Department of Transportation, and John Hopkins University Applied Physics Lab</a:t>
            </a: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1800" b="1" dirty="0"/>
              <a:t>Awards: </a:t>
            </a:r>
            <a:r>
              <a:rPr lang="en-US" sz="1800" dirty="0"/>
              <a:t>CSUS Data Science Club leaders and a McNair Scholar</a:t>
            </a:r>
          </a:p>
        </p:txBody>
      </p:sp>
      <p:pic>
        <p:nvPicPr>
          <p:cNvPr id="1026" name="Picture 2" descr="Intel Logo, symbol, meaning, history, PNG">
            <a:extLst>
              <a:ext uri="{FF2B5EF4-FFF2-40B4-BE49-F238E27FC236}">
                <a16:creationId xmlns:a16="http://schemas.microsoft.com/office/drawing/2014/main" id="{9837B554-964F-419B-8FAC-3A07D461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471" y="5452393"/>
            <a:ext cx="1296076" cy="72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lifornia Department of Transportation | Caltrans">
            <a:extLst>
              <a:ext uri="{FF2B5EF4-FFF2-40B4-BE49-F238E27FC236}">
                <a16:creationId xmlns:a16="http://schemas.microsoft.com/office/drawing/2014/main" id="{0E6EC53C-ECA1-460A-8630-4F6850DCB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751" y="5405146"/>
            <a:ext cx="1008085" cy="77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pplied Physics Laboratory - Wikipedia">
            <a:extLst>
              <a:ext uri="{FF2B5EF4-FFF2-40B4-BE49-F238E27FC236}">
                <a16:creationId xmlns:a16="http://schemas.microsoft.com/office/drawing/2014/main" id="{6BFF037D-1706-42CC-9580-FD10D0308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313" y="5235924"/>
            <a:ext cx="1538602" cy="10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IO McNair Scholars Program | CSUSM">
            <a:extLst>
              <a:ext uri="{FF2B5EF4-FFF2-40B4-BE49-F238E27FC236}">
                <a16:creationId xmlns:a16="http://schemas.microsoft.com/office/drawing/2014/main" id="{A4C59E54-8598-412B-81DC-5B08CB258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229" y="5486456"/>
            <a:ext cx="1509860" cy="70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ta Science at Sac State">
            <a:extLst>
              <a:ext uri="{FF2B5EF4-FFF2-40B4-BE49-F238E27FC236}">
                <a16:creationId xmlns:a16="http://schemas.microsoft.com/office/drawing/2014/main" id="{8CDD4D2A-88AB-4F49-BFE9-611B034F2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119" y="5365335"/>
            <a:ext cx="747652" cy="74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70830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1668</TotalTime>
  <Words>398</Words>
  <Application>Microsoft Office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 3</vt:lpstr>
      <vt:lpstr>Parcel</vt:lpstr>
      <vt:lpstr>Trash Detection  with Computer Vision</vt:lpstr>
      <vt:lpstr>The Trash Problem</vt:lpstr>
      <vt:lpstr>Regulatory Background</vt:lpstr>
      <vt:lpstr>Current Methods</vt:lpstr>
      <vt:lpstr>Trash Detection with Computer Vision</vt:lpstr>
      <vt:lpstr>Completed Progress</vt:lpstr>
      <vt:lpstr>Next Steps</vt:lpstr>
      <vt:lpstr>What insights could this data provide?</vt:lpstr>
      <vt:lpstr>The Project Team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Hernandez, Julian</dc:creator>
  <cp:lastModifiedBy>Hernandez, Julian</cp:lastModifiedBy>
  <cp:revision>13</cp:revision>
  <dcterms:created xsi:type="dcterms:W3CDTF">2022-11-08T20:23:21Z</dcterms:created>
  <dcterms:modified xsi:type="dcterms:W3CDTF">2022-11-10T18:29:56Z</dcterms:modified>
</cp:coreProperties>
</file>